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163" r:id="rId3"/>
    <p:sldId id="2218" r:id="rId4"/>
    <p:sldId id="2176" r:id="rId5"/>
    <p:sldId id="2216" r:id="rId6"/>
    <p:sldId id="2177" r:id="rId7"/>
    <p:sldId id="2178" r:id="rId8"/>
    <p:sldId id="2179" r:id="rId9"/>
    <p:sldId id="2181" r:id="rId10"/>
    <p:sldId id="2182" r:id="rId11"/>
    <p:sldId id="2183" r:id="rId12"/>
    <p:sldId id="2184" r:id="rId13"/>
    <p:sldId id="2185" r:id="rId14"/>
    <p:sldId id="2186" r:id="rId15"/>
    <p:sldId id="2187" r:id="rId16"/>
    <p:sldId id="2188" r:id="rId17"/>
    <p:sldId id="2190" r:id="rId18"/>
    <p:sldId id="2189" r:id="rId19"/>
    <p:sldId id="2191" r:id="rId20"/>
    <p:sldId id="2192" r:id="rId21"/>
    <p:sldId id="2193" r:id="rId22"/>
    <p:sldId id="2194" r:id="rId23"/>
    <p:sldId id="2195" r:id="rId24"/>
    <p:sldId id="2196" r:id="rId25"/>
    <p:sldId id="2197" r:id="rId26"/>
    <p:sldId id="2198" r:id="rId27"/>
    <p:sldId id="2199" r:id="rId28"/>
    <p:sldId id="2200" r:id="rId29"/>
    <p:sldId id="2214" r:id="rId30"/>
    <p:sldId id="2202" r:id="rId31"/>
    <p:sldId id="2217" r:id="rId32"/>
    <p:sldId id="2201" r:id="rId33"/>
    <p:sldId id="2203" r:id="rId34"/>
    <p:sldId id="2204" r:id="rId35"/>
    <p:sldId id="2205" r:id="rId36"/>
    <p:sldId id="2206" r:id="rId37"/>
    <p:sldId id="2207" r:id="rId38"/>
    <p:sldId id="2208" r:id="rId39"/>
    <p:sldId id="2209" r:id="rId40"/>
    <p:sldId id="2210" r:id="rId41"/>
    <p:sldId id="2215" r:id="rId42"/>
    <p:sldId id="2211" r:id="rId43"/>
    <p:sldId id="2212" r:id="rId44"/>
    <p:sldId id="221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790"/>
    <a:srgbClr val="000392"/>
    <a:srgbClr val="E20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0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7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82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66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0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1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43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51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07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59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8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78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C34F5-BDE2-4375-B83B-F4984131725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83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34" y="-4633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77634" y="3064537"/>
            <a:ext cx="8517737" cy="9937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</a:t>
            </a:r>
            <a:r>
              <a:rPr lang="en-US" altLang="ru-RU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endParaRPr lang="ru-RU" altLang="ru-RU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77634" y="5979530"/>
            <a:ext cx="9740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Корелин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Иван, к.т.н., ИРИТ-РТФ </a:t>
            </a:r>
            <a:r>
              <a:rPr lang="ru-R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УрФУ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0</a:t>
            </a:r>
            <a:r>
              <a:rPr lang="en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Ручные операции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250;p32">
            <a:extLst>
              <a:ext uri="{FF2B5EF4-FFF2-40B4-BE49-F238E27FC236}">
                <a16:creationId xmlns:a16="http://schemas.microsoft.com/office/drawing/2014/main" id="{253CD1CC-1BF2-2102-8397-EE2A68D964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1" y="1539464"/>
            <a:ext cx="10718414" cy="4275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174592" y="6149111"/>
            <a:ext cx="11698548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sp>
        <p:nvSpPr>
          <p:cNvPr id="9" name="Google Shape;335;p39">
            <a:extLst>
              <a:ext uri="{FF2B5EF4-FFF2-40B4-BE49-F238E27FC236}">
                <a16:creationId xmlns:a16="http://schemas.microsoft.com/office/drawing/2014/main" id="{4CB2B32F-C1BF-F63F-69AB-FB4E5DBEA164}"/>
              </a:ext>
            </a:extLst>
          </p:cNvPr>
          <p:cNvSpPr/>
          <p:nvPr/>
        </p:nvSpPr>
        <p:spPr>
          <a:xfrm>
            <a:off x="2908516" y="2552140"/>
            <a:ext cx="576000" cy="5415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6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0</a:t>
            </a:r>
            <a:r>
              <a:rPr lang="en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Ручные операции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250;p32">
            <a:extLst>
              <a:ext uri="{FF2B5EF4-FFF2-40B4-BE49-F238E27FC236}">
                <a16:creationId xmlns:a16="http://schemas.microsoft.com/office/drawing/2014/main" id="{253CD1CC-1BF2-2102-8397-EE2A68D964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1" y="1539464"/>
            <a:ext cx="10718414" cy="4275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174592" y="6149111"/>
            <a:ext cx="11698548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sp>
        <p:nvSpPr>
          <p:cNvPr id="9" name="Google Shape;335;p39">
            <a:extLst>
              <a:ext uri="{FF2B5EF4-FFF2-40B4-BE49-F238E27FC236}">
                <a16:creationId xmlns:a16="http://schemas.microsoft.com/office/drawing/2014/main" id="{4CB2B32F-C1BF-F63F-69AB-FB4E5DBEA164}"/>
              </a:ext>
            </a:extLst>
          </p:cNvPr>
          <p:cNvSpPr/>
          <p:nvPr/>
        </p:nvSpPr>
        <p:spPr>
          <a:xfrm>
            <a:off x="4398266" y="2552140"/>
            <a:ext cx="576000" cy="5415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45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0</a:t>
            </a:r>
            <a:r>
              <a:rPr lang="en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Ручные операции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250;p32">
            <a:extLst>
              <a:ext uri="{FF2B5EF4-FFF2-40B4-BE49-F238E27FC236}">
                <a16:creationId xmlns:a16="http://schemas.microsoft.com/office/drawing/2014/main" id="{253CD1CC-1BF2-2102-8397-EE2A68D964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1" y="1539464"/>
            <a:ext cx="10718414" cy="4275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174592" y="6149111"/>
            <a:ext cx="11698548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sp>
        <p:nvSpPr>
          <p:cNvPr id="9" name="Google Shape;335;p39">
            <a:extLst>
              <a:ext uri="{FF2B5EF4-FFF2-40B4-BE49-F238E27FC236}">
                <a16:creationId xmlns:a16="http://schemas.microsoft.com/office/drawing/2014/main" id="{4CB2B32F-C1BF-F63F-69AB-FB4E5DBEA164}"/>
              </a:ext>
            </a:extLst>
          </p:cNvPr>
          <p:cNvSpPr/>
          <p:nvPr/>
        </p:nvSpPr>
        <p:spPr>
          <a:xfrm>
            <a:off x="5857192" y="2582962"/>
            <a:ext cx="576000" cy="5415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39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0</a:t>
            </a:r>
            <a:r>
              <a:rPr lang="en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Ручные операции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250;p32">
            <a:extLst>
              <a:ext uri="{FF2B5EF4-FFF2-40B4-BE49-F238E27FC236}">
                <a16:creationId xmlns:a16="http://schemas.microsoft.com/office/drawing/2014/main" id="{253CD1CC-1BF2-2102-8397-EE2A68D964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1" y="1539464"/>
            <a:ext cx="10718414" cy="4275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174592" y="6149111"/>
            <a:ext cx="11698548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sp>
        <p:nvSpPr>
          <p:cNvPr id="9" name="Google Shape;335;p39">
            <a:extLst>
              <a:ext uri="{FF2B5EF4-FFF2-40B4-BE49-F238E27FC236}">
                <a16:creationId xmlns:a16="http://schemas.microsoft.com/office/drawing/2014/main" id="{4CB2B32F-C1BF-F63F-69AB-FB4E5DBEA164}"/>
              </a:ext>
            </a:extLst>
          </p:cNvPr>
          <p:cNvSpPr/>
          <p:nvPr/>
        </p:nvSpPr>
        <p:spPr>
          <a:xfrm>
            <a:off x="8138048" y="2737072"/>
            <a:ext cx="576000" cy="5415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65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0</a:t>
            </a:r>
            <a:r>
              <a:rPr lang="en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Ручные операции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250;p32">
            <a:extLst>
              <a:ext uri="{FF2B5EF4-FFF2-40B4-BE49-F238E27FC236}">
                <a16:creationId xmlns:a16="http://schemas.microsoft.com/office/drawing/2014/main" id="{253CD1CC-1BF2-2102-8397-EE2A68D964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1" y="1539464"/>
            <a:ext cx="10718414" cy="4275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174592" y="6149111"/>
            <a:ext cx="11698548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sp>
        <p:nvSpPr>
          <p:cNvPr id="10" name="Google Shape;387;p43">
            <a:extLst>
              <a:ext uri="{FF2B5EF4-FFF2-40B4-BE49-F238E27FC236}">
                <a16:creationId xmlns:a16="http://schemas.microsoft.com/office/drawing/2014/main" id="{A914A6F3-7D59-58E4-D00E-F958A8CC91E8}"/>
              </a:ext>
            </a:extLst>
          </p:cNvPr>
          <p:cNvSpPr/>
          <p:nvPr/>
        </p:nvSpPr>
        <p:spPr>
          <a:xfrm>
            <a:off x="9735566" y="2456176"/>
            <a:ext cx="576000" cy="541500"/>
          </a:xfrm>
          <a:prstGeom prst="smileyFace">
            <a:avLst>
              <a:gd name="adj" fmla="val 4653"/>
            </a:avLst>
          </a:prstGeom>
          <a:solidFill>
            <a:srgbClr val="DE392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53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Что будет при увеличении количества систем?</a:t>
            </a:r>
          </a:p>
        </p:txBody>
      </p:sp>
      <p:pic>
        <p:nvPicPr>
          <p:cNvPr id="6" name="Google Shape;250;p32">
            <a:extLst>
              <a:ext uri="{FF2B5EF4-FFF2-40B4-BE49-F238E27FC236}">
                <a16:creationId xmlns:a16="http://schemas.microsoft.com/office/drawing/2014/main" id="{253CD1CC-1BF2-2102-8397-EE2A68D964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1" y="1539464"/>
            <a:ext cx="10718414" cy="4275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174592" y="6149111"/>
            <a:ext cx="11698548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sp>
        <p:nvSpPr>
          <p:cNvPr id="9" name="Google Shape;400;p44">
            <a:extLst>
              <a:ext uri="{FF2B5EF4-FFF2-40B4-BE49-F238E27FC236}">
                <a16:creationId xmlns:a16="http://schemas.microsoft.com/office/drawing/2014/main" id="{73BE67A3-73B8-BDD1-F3ED-4A4E2D687511}"/>
              </a:ext>
            </a:extLst>
          </p:cNvPr>
          <p:cNvSpPr/>
          <p:nvPr/>
        </p:nvSpPr>
        <p:spPr>
          <a:xfrm>
            <a:off x="9622550" y="2302064"/>
            <a:ext cx="576000" cy="541500"/>
          </a:xfrm>
          <a:prstGeom prst="smileyFace">
            <a:avLst>
              <a:gd name="adj" fmla="val -4653"/>
            </a:avLst>
          </a:prstGeom>
          <a:solidFill>
            <a:srgbClr val="DE392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01;p44">
            <a:extLst>
              <a:ext uri="{FF2B5EF4-FFF2-40B4-BE49-F238E27FC236}">
                <a16:creationId xmlns:a16="http://schemas.microsoft.com/office/drawing/2014/main" id="{60954E67-1601-70EF-B62C-E4D8A42CC7EC}"/>
              </a:ext>
            </a:extLst>
          </p:cNvPr>
          <p:cNvSpPr/>
          <p:nvPr/>
        </p:nvSpPr>
        <p:spPr>
          <a:xfrm>
            <a:off x="4364916" y="2302064"/>
            <a:ext cx="576000" cy="541500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2;p44">
            <a:extLst>
              <a:ext uri="{FF2B5EF4-FFF2-40B4-BE49-F238E27FC236}">
                <a16:creationId xmlns:a16="http://schemas.microsoft.com/office/drawing/2014/main" id="{B799576A-FE9B-F68D-4FEE-C6AAC19951A5}"/>
              </a:ext>
            </a:extLst>
          </p:cNvPr>
          <p:cNvSpPr/>
          <p:nvPr/>
        </p:nvSpPr>
        <p:spPr>
          <a:xfrm>
            <a:off x="835281" y="2248348"/>
            <a:ext cx="576000" cy="541500"/>
          </a:xfrm>
          <a:prstGeom prst="smileyFace">
            <a:avLst>
              <a:gd name="adj" fmla="val -4653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823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CI/CD/CT</a:t>
            </a:r>
            <a:endParaRPr lang="ru-RU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 descr="MACHINE LEARNING OPERATIONS FUNDAMENTALS: (MLOPS) | by Shriya | Medium">
            <a:extLst>
              <a:ext uri="{FF2B5EF4-FFF2-40B4-BE49-F238E27FC236}">
                <a16:creationId xmlns:a16="http://schemas.microsoft.com/office/drawing/2014/main" id="{5FB7998A-EECD-2639-844C-D8E0AA12B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3" y="1055167"/>
            <a:ext cx="10661151" cy="548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0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Конвейеризация (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pipeline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9" name="Google Shape;477;p50">
            <a:extLst>
              <a:ext uri="{FF2B5EF4-FFF2-40B4-BE49-F238E27FC236}">
                <a16:creationId xmlns:a16="http://schemas.microsoft.com/office/drawing/2014/main" id="{DAEE7D4C-CFE0-8C05-23F0-66F5ED246B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24" y="1050214"/>
            <a:ext cx="6989881" cy="5399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846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Конвейеризация (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pipeline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9" name="Google Shape;477;p50">
            <a:extLst>
              <a:ext uri="{FF2B5EF4-FFF2-40B4-BE49-F238E27FC236}">
                <a16:creationId xmlns:a16="http://schemas.microsoft.com/office/drawing/2014/main" id="{DAEE7D4C-CFE0-8C05-23F0-66F5ED246B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24" y="1050214"/>
            <a:ext cx="6989881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7;p46">
            <a:extLst>
              <a:ext uri="{FF2B5EF4-FFF2-40B4-BE49-F238E27FC236}">
                <a16:creationId xmlns:a16="http://schemas.microsoft.com/office/drawing/2014/main" id="{B6A51920-5192-3650-6D24-D3BF0FBBB753}"/>
              </a:ext>
            </a:extLst>
          </p:cNvPr>
          <p:cNvSpPr/>
          <p:nvPr/>
        </p:nvSpPr>
        <p:spPr>
          <a:xfrm>
            <a:off x="3082248" y="1736333"/>
            <a:ext cx="3750068" cy="9657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75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Конвейеризация (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pipeline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9" name="Google Shape;477;p50">
            <a:extLst>
              <a:ext uri="{FF2B5EF4-FFF2-40B4-BE49-F238E27FC236}">
                <a16:creationId xmlns:a16="http://schemas.microsoft.com/office/drawing/2014/main" id="{DAEE7D4C-CFE0-8C05-23F0-66F5ED246B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24" y="1050214"/>
            <a:ext cx="6989881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7;p46">
            <a:extLst>
              <a:ext uri="{FF2B5EF4-FFF2-40B4-BE49-F238E27FC236}">
                <a16:creationId xmlns:a16="http://schemas.microsoft.com/office/drawing/2014/main" id="{B6A51920-5192-3650-6D24-D3BF0FBBB753}"/>
              </a:ext>
            </a:extLst>
          </p:cNvPr>
          <p:cNvSpPr/>
          <p:nvPr/>
        </p:nvSpPr>
        <p:spPr>
          <a:xfrm>
            <a:off x="8260422" y="1736333"/>
            <a:ext cx="647272" cy="9657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66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Знакомство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Промышленный опыт:</a:t>
            </a: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open_sansregular"/>
              </a:rPr>
              <a:t>2011-2018 работал в Блоке ИТ СКБ-Банка</a:t>
            </a: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open_sansregular"/>
              </a:rPr>
              <a:t>2018-2021 работал в ДИТ блоке КИБ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_sansregular"/>
              </a:rPr>
              <a:t>Сбера</a:t>
            </a:r>
            <a:endParaRPr lang="ru-RU" b="0" i="0" dirty="0">
              <a:solidFill>
                <a:srgbClr val="000000"/>
              </a:solidFill>
              <a:effectLst/>
              <a:latin typeface="open_sansregular"/>
            </a:endParaRP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open_sansregular"/>
              </a:rPr>
              <a:t>2021-2022 работал в ГК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_sansregular"/>
              </a:rPr>
              <a:t>Иннотех</a:t>
            </a:r>
            <a:endParaRPr lang="ru-RU" b="0" i="0" dirty="0">
              <a:solidFill>
                <a:srgbClr val="000000"/>
              </a:solidFill>
              <a:effectLst/>
              <a:latin typeface="open_sansregular"/>
            </a:endParaRP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open_sansregular"/>
              </a:rPr>
              <a:t>с 2022 Тинькофф Центр Разработки</a:t>
            </a:r>
          </a:p>
          <a:p>
            <a:pPr marL="0" indent="0" algn="l" fontAlgn="base">
              <a:buNone/>
            </a:pPr>
            <a:endParaRPr lang="ru-RU" b="1" i="0" dirty="0">
              <a:solidFill>
                <a:srgbClr val="000000"/>
              </a:solidFill>
              <a:effectLst/>
              <a:latin typeface="open_sansregular"/>
            </a:endParaRPr>
          </a:p>
          <a:p>
            <a:pPr marL="0" indent="0" algn="l" fontAlgn="base">
              <a:buNone/>
            </a:pPr>
            <a:r>
              <a:rPr lang="ru-RU" i="0" dirty="0">
                <a:solidFill>
                  <a:srgbClr val="000000"/>
                </a:solidFill>
                <a:effectLst/>
                <a:latin typeface="open_sansregular"/>
              </a:rPr>
              <a:t>Специальность:</a:t>
            </a: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open_sansregular"/>
              </a:rPr>
              <a:t>Окончил ИРИТ-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_sansregular"/>
              </a:rPr>
              <a:t>РтФ</a:t>
            </a:r>
            <a:r>
              <a:rPr lang="ru-RU" b="0" i="0" dirty="0">
                <a:solidFill>
                  <a:srgbClr val="000000"/>
                </a:solidFill>
                <a:effectLst/>
                <a:latin typeface="open_sans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_sansregular"/>
              </a:rPr>
              <a:t>УрФУ</a:t>
            </a:r>
            <a:r>
              <a:rPr lang="ru-RU" b="0" i="0" dirty="0">
                <a:solidFill>
                  <a:srgbClr val="000000"/>
                </a:solidFill>
                <a:effectLst/>
                <a:latin typeface="open_sansregular"/>
              </a:rPr>
              <a:t> в 2011 году по специальности "Вычислительные машины, комплексы, системы и сети" </a:t>
            </a: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open_sansregular"/>
              </a:rPr>
              <a:t>Защитил кандидатскую диссертацию в 2021 году по специальности "Системный анализ, управление и обработка информации"</a:t>
            </a:r>
          </a:p>
          <a:p>
            <a:pPr marL="0" indent="0" algn="l" fontAlgn="base">
              <a:buNone/>
            </a:pPr>
            <a:endParaRPr lang="ru-RU" b="0" i="0" dirty="0">
              <a:solidFill>
                <a:srgbClr val="000000"/>
              </a:solidFill>
              <a:effectLst/>
              <a:latin typeface="open_sansregular"/>
            </a:endParaRP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5636A2-3164-1010-D351-655B838A8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50" y="1176616"/>
            <a:ext cx="2471420" cy="24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3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Конвейеризация (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pipeline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9" name="Google Shape;477;p50">
            <a:extLst>
              <a:ext uri="{FF2B5EF4-FFF2-40B4-BE49-F238E27FC236}">
                <a16:creationId xmlns:a16="http://schemas.microsoft.com/office/drawing/2014/main" id="{DAEE7D4C-CFE0-8C05-23F0-66F5ED246B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24" y="1050214"/>
            <a:ext cx="6989881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7;p46">
            <a:extLst>
              <a:ext uri="{FF2B5EF4-FFF2-40B4-BE49-F238E27FC236}">
                <a16:creationId xmlns:a16="http://schemas.microsoft.com/office/drawing/2014/main" id="{B6A51920-5192-3650-6D24-D3BF0FBBB753}"/>
              </a:ext>
            </a:extLst>
          </p:cNvPr>
          <p:cNvSpPr/>
          <p:nvPr/>
        </p:nvSpPr>
        <p:spPr>
          <a:xfrm>
            <a:off x="3061698" y="3955551"/>
            <a:ext cx="4438437" cy="97604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82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Конвейеризация (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pipeline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9" name="Google Shape;477;p50">
            <a:extLst>
              <a:ext uri="{FF2B5EF4-FFF2-40B4-BE49-F238E27FC236}">
                <a16:creationId xmlns:a16="http://schemas.microsoft.com/office/drawing/2014/main" id="{DAEE7D4C-CFE0-8C05-23F0-66F5ED246B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24" y="1050214"/>
            <a:ext cx="6989881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7;p46">
            <a:extLst>
              <a:ext uri="{FF2B5EF4-FFF2-40B4-BE49-F238E27FC236}">
                <a16:creationId xmlns:a16="http://schemas.microsoft.com/office/drawing/2014/main" id="{B6A51920-5192-3650-6D24-D3BF0FBBB753}"/>
              </a:ext>
            </a:extLst>
          </p:cNvPr>
          <p:cNvSpPr/>
          <p:nvPr/>
        </p:nvSpPr>
        <p:spPr>
          <a:xfrm>
            <a:off x="8250148" y="3955551"/>
            <a:ext cx="678095" cy="97604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915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Конвейеризация (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pipeline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9" name="Google Shape;477;p50">
            <a:extLst>
              <a:ext uri="{FF2B5EF4-FFF2-40B4-BE49-F238E27FC236}">
                <a16:creationId xmlns:a16="http://schemas.microsoft.com/office/drawing/2014/main" id="{DAEE7D4C-CFE0-8C05-23F0-66F5ED246B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24" y="1050214"/>
            <a:ext cx="6989881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7;p46">
            <a:extLst>
              <a:ext uri="{FF2B5EF4-FFF2-40B4-BE49-F238E27FC236}">
                <a16:creationId xmlns:a16="http://schemas.microsoft.com/office/drawing/2014/main" id="{B6A51920-5192-3650-6D24-D3BF0FBBB753}"/>
              </a:ext>
            </a:extLst>
          </p:cNvPr>
          <p:cNvSpPr/>
          <p:nvPr/>
        </p:nvSpPr>
        <p:spPr>
          <a:xfrm>
            <a:off x="4808307" y="5691883"/>
            <a:ext cx="955496" cy="51965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71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Конвейеризация (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pipeline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9" name="Google Shape;477;p50">
            <a:extLst>
              <a:ext uri="{FF2B5EF4-FFF2-40B4-BE49-F238E27FC236}">
                <a16:creationId xmlns:a16="http://schemas.microsoft.com/office/drawing/2014/main" id="{DAEE7D4C-CFE0-8C05-23F0-66F5ED246B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24" y="1050214"/>
            <a:ext cx="6989881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7;p46">
            <a:extLst>
              <a:ext uri="{FF2B5EF4-FFF2-40B4-BE49-F238E27FC236}">
                <a16:creationId xmlns:a16="http://schemas.microsoft.com/office/drawing/2014/main" id="{B6A51920-5192-3650-6D24-D3BF0FBBB753}"/>
              </a:ext>
            </a:extLst>
          </p:cNvPr>
          <p:cNvSpPr/>
          <p:nvPr/>
        </p:nvSpPr>
        <p:spPr>
          <a:xfrm>
            <a:off x="2373331" y="5126805"/>
            <a:ext cx="647272" cy="51370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655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2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CI/CD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для </a:t>
            </a:r>
            <a:r>
              <a:rPr lang="ru-RU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пайплайнов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10" name="Google Shape;490;p51">
            <a:extLst>
              <a:ext uri="{FF2B5EF4-FFF2-40B4-BE49-F238E27FC236}">
                <a16:creationId xmlns:a16="http://schemas.microsoft.com/office/drawing/2014/main" id="{B656DFB6-6D46-1B87-720D-F09B6C25EE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23" y="1050214"/>
            <a:ext cx="7941354" cy="5399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29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2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CI/CD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для </a:t>
            </a:r>
            <a:r>
              <a:rPr lang="ru-RU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пайплайнов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10" name="Google Shape;490;p51">
            <a:extLst>
              <a:ext uri="{FF2B5EF4-FFF2-40B4-BE49-F238E27FC236}">
                <a16:creationId xmlns:a16="http://schemas.microsoft.com/office/drawing/2014/main" id="{B656DFB6-6D46-1B87-720D-F09B6C25EE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23" y="1050214"/>
            <a:ext cx="7941354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7;p46">
            <a:extLst>
              <a:ext uri="{FF2B5EF4-FFF2-40B4-BE49-F238E27FC236}">
                <a16:creationId xmlns:a16="http://schemas.microsoft.com/office/drawing/2014/main" id="{B33EC963-B44B-EAD7-3515-C565CE10853A}"/>
              </a:ext>
            </a:extLst>
          </p:cNvPr>
          <p:cNvSpPr/>
          <p:nvPr/>
        </p:nvSpPr>
        <p:spPr>
          <a:xfrm>
            <a:off x="3626777" y="1726058"/>
            <a:ext cx="2479497" cy="57535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2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2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CI/CD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для </a:t>
            </a:r>
            <a:r>
              <a:rPr lang="ru-RU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пайплайнов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10" name="Google Shape;490;p51">
            <a:extLst>
              <a:ext uri="{FF2B5EF4-FFF2-40B4-BE49-F238E27FC236}">
                <a16:creationId xmlns:a16="http://schemas.microsoft.com/office/drawing/2014/main" id="{B656DFB6-6D46-1B87-720D-F09B6C25EE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23" y="1050214"/>
            <a:ext cx="7941354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7;p46">
            <a:extLst>
              <a:ext uri="{FF2B5EF4-FFF2-40B4-BE49-F238E27FC236}">
                <a16:creationId xmlns:a16="http://schemas.microsoft.com/office/drawing/2014/main" id="{B33EC963-B44B-EAD7-3515-C565CE10853A}"/>
              </a:ext>
            </a:extLst>
          </p:cNvPr>
          <p:cNvSpPr/>
          <p:nvPr/>
        </p:nvSpPr>
        <p:spPr>
          <a:xfrm>
            <a:off x="7880279" y="1726058"/>
            <a:ext cx="1243173" cy="57535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68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2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CI/CD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для </a:t>
            </a:r>
            <a:r>
              <a:rPr lang="ru-RU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пайплайнов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10" name="Google Shape;490;p51">
            <a:extLst>
              <a:ext uri="{FF2B5EF4-FFF2-40B4-BE49-F238E27FC236}">
                <a16:creationId xmlns:a16="http://schemas.microsoft.com/office/drawing/2014/main" id="{B656DFB6-6D46-1B87-720D-F09B6C25EE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23" y="1050214"/>
            <a:ext cx="7941354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7;p46">
            <a:extLst>
              <a:ext uri="{FF2B5EF4-FFF2-40B4-BE49-F238E27FC236}">
                <a16:creationId xmlns:a16="http://schemas.microsoft.com/office/drawing/2014/main" id="{B33EC963-B44B-EAD7-3515-C565CE10853A}"/>
              </a:ext>
            </a:extLst>
          </p:cNvPr>
          <p:cNvSpPr/>
          <p:nvPr/>
        </p:nvSpPr>
        <p:spPr>
          <a:xfrm>
            <a:off x="9185097" y="2434974"/>
            <a:ext cx="861032" cy="5650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836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2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CI/CD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для </a:t>
            </a:r>
            <a:r>
              <a:rPr lang="ru-RU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пайплайнов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10" name="Google Shape;490;p51">
            <a:extLst>
              <a:ext uri="{FF2B5EF4-FFF2-40B4-BE49-F238E27FC236}">
                <a16:creationId xmlns:a16="http://schemas.microsoft.com/office/drawing/2014/main" id="{B656DFB6-6D46-1B87-720D-F09B6C25EE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23" y="1050214"/>
            <a:ext cx="7941354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7;p46">
            <a:extLst>
              <a:ext uri="{FF2B5EF4-FFF2-40B4-BE49-F238E27FC236}">
                <a16:creationId xmlns:a16="http://schemas.microsoft.com/office/drawing/2014/main" id="{B33EC963-B44B-EAD7-3515-C565CE10853A}"/>
              </a:ext>
            </a:extLst>
          </p:cNvPr>
          <p:cNvSpPr/>
          <p:nvPr/>
        </p:nvSpPr>
        <p:spPr>
          <a:xfrm>
            <a:off x="3554859" y="3698696"/>
            <a:ext cx="5465851" cy="11918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830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2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CI/CD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для </a:t>
            </a:r>
            <a:r>
              <a:rPr lang="ru-RU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пайплайнов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pic>
        <p:nvPicPr>
          <p:cNvPr id="10" name="Google Shape;490;p51">
            <a:extLst>
              <a:ext uri="{FF2B5EF4-FFF2-40B4-BE49-F238E27FC236}">
                <a16:creationId xmlns:a16="http://schemas.microsoft.com/office/drawing/2014/main" id="{B656DFB6-6D46-1B87-720D-F09B6C25EE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23" y="1050214"/>
            <a:ext cx="7941354" cy="53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7;p46">
            <a:extLst>
              <a:ext uri="{FF2B5EF4-FFF2-40B4-BE49-F238E27FC236}">
                <a16:creationId xmlns:a16="http://schemas.microsoft.com/office/drawing/2014/main" id="{B33EC963-B44B-EAD7-3515-C565CE10853A}"/>
              </a:ext>
            </a:extLst>
          </p:cNvPr>
          <p:cNvSpPr/>
          <p:nvPr/>
        </p:nvSpPr>
        <p:spPr>
          <a:xfrm>
            <a:off x="9185097" y="3698696"/>
            <a:ext cx="881579" cy="11918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E39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89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Operations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Автоматизация машинного обучения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Предыдущие курсы</a:t>
            </a:r>
          </a:p>
          <a:p>
            <a:pPr marL="541338" lvl="1" indent="-21431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</a:p>
          <a:p>
            <a:pPr marL="541338" lvl="1" indent="-21431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Программная инженерия</a:t>
            </a:r>
          </a:p>
          <a:p>
            <a:pPr marL="541338" lvl="1" indent="-214313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Мат.основы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30387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Инструменты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1B02F7B3-683A-C773-A2D5-4ADAE897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41" y="1321850"/>
            <a:ext cx="9702449" cy="50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169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Инструменты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Machine Learning Continuous Integration with MLflow · All things">
            <a:extLst>
              <a:ext uri="{FF2B5EF4-FFF2-40B4-BE49-F238E27FC236}">
                <a16:creationId xmlns:a16="http://schemas.microsoft.com/office/drawing/2014/main" id="{9453332D-27DD-BA94-9EF0-1FD8E529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8" y="1803286"/>
            <a:ext cx="10684894" cy="44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872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Инструменты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www.techgeeknext.com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devops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/ci-cd-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devops</a:t>
            </a: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-interview-questions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8020A353-3EC0-17B3-F1EA-305C0A33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23" y="1475344"/>
            <a:ext cx="81661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39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Инструменты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Data Version Control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92399" y="6450035"/>
            <a:ext cx="11698548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400" dirty="0" err="1">
                <a:latin typeface="Montserrat"/>
                <a:ea typeface="Montserrat"/>
                <a:cs typeface="Montserrat"/>
                <a:sym typeface="Montserrat"/>
              </a:rPr>
              <a:t>dvc.org</a:t>
            </a:r>
            <a:endParaRPr lang="en"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Google Shape;528;p54">
            <a:extLst>
              <a:ext uri="{FF2B5EF4-FFF2-40B4-BE49-F238E27FC236}">
                <a16:creationId xmlns:a16="http://schemas.microsoft.com/office/drawing/2014/main" id="{1D57176A-4702-3B78-7EEC-A4F2415F60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350" y="1294361"/>
            <a:ext cx="9045300" cy="4643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786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Что будет в курсе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Введение. Общие понятия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Непрерывная интеграция, доставка и тестирование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CI/CD/CT)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Виртуализация.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Управление данными.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Конвейер операций.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Валидация моделей.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Запуск моделей в промышленную среду.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Эксплуатация модели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3779813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Что будет в курсе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8C36745-9227-F25D-7CDB-E5345F1A8171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Практики</a:t>
            </a:r>
          </a:p>
          <a:p>
            <a:pPr marL="541338" lvl="1" indent="-214313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Яндекс.Облако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Виртуальные машины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Команды 2-4 человек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Задание: автоматическое развертывание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пайплайна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приложения машинного обучения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Этапы проекта выполняются на практических занятиях</a:t>
            </a:r>
          </a:p>
        </p:txBody>
      </p:sp>
    </p:spTree>
    <p:extLst>
      <p:ext uri="{BB962C8B-B14F-4D97-AF65-F5344CB8AC3E}">
        <p14:creationId xmlns:p14="http://schemas.microsoft.com/office/powerpoint/2010/main" val="443493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Бизнес-требования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350691-425D-06C1-4B99-25B0BCF452BC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Оценка качества работы модели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Математические метрики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Технические характеристики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Бизнес-требования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2715912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Бизнес-требования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350691-425D-06C1-4B99-25B0BCF452BC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Оценка качества работы модели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Математические метрики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Технические характеристики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Бизнес-требования</a:t>
            </a:r>
          </a:p>
        </p:txBody>
      </p:sp>
      <p:pic>
        <p:nvPicPr>
          <p:cNvPr id="7" name="Google Shape;309;p37">
            <a:extLst>
              <a:ext uri="{FF2B5EF4-FFF2-40B4-BE49-F238E27FC236}">
                <a16:creationId xmlns:a16="http://schemas.microsoft.com/office/drawing/2014/main" id="{4E1D9252-3B0E-6EAB-1E48-A4FFD25DC3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797" y="2969336"/>
            <a:ext cx="4038451" cy="2641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21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47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Кейс: определение туберкулеза по флюорографии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350691-425D-06C1-4B99-25B0BCF452BC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Задача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Создать систему помощи врачу,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которая определяет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флюорографии, если ли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туберкулез у пациента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Метрики качества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Доля правильных ответов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accuracy)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Точность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precision)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Полнота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(recall)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BB481E-3698-CD32-78B8-2E79DDF4D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3551"/>
            <a:ext cx="5959011" cy="39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9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47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Кейс: определение туберкулеза по флюорографии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350691-425D-06C1-4B99-25B0BCF452BC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Задача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Создать систему помощи врачу,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которая определяет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флюорографии, если ли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туберкулез у пациента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Метрики качества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Доля правильных ответов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accuracy)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Точность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precision)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Полнота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(recall)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2" name="Picture 2" descr="Precision and recall - Wikipedia">
            <a:extLst>
              <a:ext uri="{FF2B5EF4-FFF2-40B4-BE49-F238E27FC236}">
                <a16:creationId xmlns:a16="http://schemas.microsoft.com/office/drawing/2014/main" id="{B1F5530C-1DAD-1EB1-E3F7-6300F95E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817" y="1107951"/>
            <a:ext cx="2955740" cy="53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6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Зачем изучать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</a:t>
            </a:r>
            <a:endParaRPr lang="ru-RU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922F317-CAA8-531D-3623-A392FF16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875" y="1325437"/>
            <a:ext cx="4599112" cy="446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7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47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Кейс: определение туберкулеза по флюорографии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350691-425D-06C1-4B99-25B0BCF452BC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Задача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Создать систему помощи врачу,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которая определяет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флюорографии, если ли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туберкулез у пациента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Метрики качества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Доля правильных ответов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accuracy)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Точность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precision)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Полнота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(recall)</a:t>
            </a:r>
          </a:p>
          <a:p>
            <a:pPr marL="0" indent="0">
              <a:spcBef>
                <a:spcPts val="600"/>
              </a:spcBef>
              <a:buNone/>
              <a:tabLst>
                <a:tab pos="361950" algn="l"/>
              </a:tabLs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Выбор метрик качества:</a:t>
            </a:r>
          </a:p>
          <a:p>
            <a:pPr marL="541338" lvl="1" indent="-214313">
              <a:tabLst>
                <a:tab pos="361950" algn="l"/>
              </a:tabLs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Важно не пропустить случаев с туберкулезом</a:t>
            </a:r>
          </a:p>
          <a:p>
            <a:pPr marL="541338" lvl="1" indent="-214313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2" name="Picture 2" descr="Precision and recall - Wikipedia">
            <a:extLst>
              <a:ext uri="{FF2B5EF4-FFF2-40B4-BE49-F238E27FC236}">
                <a16:creationId xmlns:a16="http://schemas.microsoft.com/office/drawing/2014/main" id="{B1F5530C-1DAD-1EB1-E3F7-6300F95E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316" y="988830"/>
            <a:ext cx="2955740" cy="53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89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47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Кейс: определение туберкулеза по флюорографии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350691-425D-06C1-4B99-25B0BCF452BC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Задача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Создать систему помощи врачу,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которая определяет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флюорографии, если ли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туберкулез у пациента</a:t>
            </a:r>
          </a:p>
          <a:p>
            <a:pPr marL="0" indent="0">
              <a:spcBef>
                <a:spcPts val="1200"/>
              </a:spcBef>
              <a:buNone/>
              <a:tabLst>
                <a:tab pos="361950" algn="l"/>
              </a:tabLs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Характеристики качества:</a:t>
            </a:r>
          </a:p>
          <a:p>
            <a:pPr marL="800100" lvl="1" indent="-342900">
              <a:tabLst>
                <a:tab pos="361950" algn="l"/>
              </a:tabLs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Полнота 98%</a:t>
            </a:r>
          </a:p>
          <a:p>
            <a:pPr marL="800100" lvl="1" indent="-342900">
              <a:tabLst>
                <a:tab pos="361950" algn="l"/>
              </a:tabLs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Точность 86%</a:t>
            </a:r>
          </a:p>
          <a:p>
            <a:pPr marL="0" indent="0">
              <a:buNone/>
              <a:tabLst>
                <a:tab pos="361950" algn="l"/>
              </a:tabLs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Интерпретация:</a:t>
            </a:r>
          </a:p>
          <a:p>
            <a:pPr marL="817200" lvl="1" indent="-457200">
              <a:tabLst>
                <a:tab pos="361950" algn="l"/>
              </a:tabLs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Система находит 98% случаев туберкулеза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(на доступных нам данных)</a:t>
            </a:r>
          </a:p>
          <a:p>
            <a:pPr marL="817200" lvl="1" indent="-457200">
              <a:tabLst>
                <a:tab pos="361950" algn="l"/>
              </a:tabLs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Когда система говорит, что на снимке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туберкулез, она ошибается в 14% случаев</a:t>
            </a:r>
          </a:p>
          <a:p>
            <a:pPr marL="541338" lvl="1" indent="-214313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2" name="Picture 2" descr="Precision and recall - Wikipedia">
            <a:extLst>
              <a:ext uri="{FF2B5EF4-FFF2-40B4-BE49-F238E27FC236}">
                <a16:creationId xmlns:a16="http://schemas.microsoft.com/office/drawing/2014/main" id="{B1F5530C-1DAD-1EB1-E3F7-6300F95E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316" y="988830"/>
            <a:ext cx="2955740" cy="53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99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47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Кейс: прогноз зарплат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специалистов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350691-425D-06C1-4B99-25B0BCF452BC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7025" lvl="1" indent="0">
              <a:buNone/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Заказчик поставил перед командой задачу: </a:t>
            </a:r>
          </a:p>
          <a:p>
            <a:pPr marL="669925" lvl="1" indent="-34290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прогнозную модель для зарплат специалистов </a:t>
            </a:r>
            <a:r>
              <a:rPr lang="en" dirty="0" err="1"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два года вперед</a:t>
            </a:r>
          </a:p>
          <a:p>
            <a:pPr marL="669925" lvl="1" indent="-34290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Зарплату нужно определять в среднем по рынку</a:t>
            </a:r>
          </a:p>
          <a:p>
            <a:pPr marL="327025" lvl="1" indent="0">
              <a:buNone/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7025" lvl="1" indent="0">
              <a:buNone/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Как будет использоваться решение:</a:t>
            </a:r>
          </a:p>
          <a:p>
            <a:pPr marL="669925" lvl="1" indent="-34290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Заказчик хочет нанимать в течении двух лет 10 специалистов и не переплатить более 500.000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т.р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27025" lvl="1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7025" lvl="1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Требования к технической реализации:</a:t>
            </a:r>
          </a:p>
          <a:p>
            <a:pPr marL="669925" lvl="1" indent="-34290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Заказчик хочет эксплуатировать решение на своих серверах (поскольку не хочет раскрывать персональные данных своих сотрудников) </a:t>
            </a:r>
          </a:p>
          <a:p>
            <a:pPr marL="669925" lvl="1" indent="-34290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Однако сервера у заказчика ненадежные, технические описания он не предоставляет </a:t>
            </a:r>
          </a:p>
        </p:txBody>
      </p:sp>
    </p:spTree>
    <p:extLst>
      <p:ext uri="{BB962C8B-B14F-4D97-AF65-F5344CB8AC3E}">
        <p14:creationId xmlns:p14="http://schemas.microsoft.com/office/powerpoint/2010/main" val="900301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47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Кейс: прогноз зарплат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специалистов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350691-425D-06C1-4B99-25B0BCF452BC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Предложите метрики машинного обучения, которые могли бы соответствовать этой постановке задачи, и инструменты для ее решения</a:t>
            </a:r>
          </a:p>
          <a:p>
            <a:pPr fontAlgn="base"/>
            <a:r>
              <a:rPr lang="ru-RU" dirty="0"/>
              <a:t>С какими сложностями может столкнуться специалист </a:t>
            </a:r>
            <a:r>
              <a:rPr lang="en" dirty="0" err="1"/>
              <a:t>MLOps</a:t>
            </a:r>
            <a:r>
              <a:rPr lang="en" dirty="0"/>
              <a:t> </a:t>
            </a:r>
            <a:r>
              <a:rPr lang="ru-RU" dirty="0"/>
              <a:t>при реализации задач в такой постановке</a:t>
            </a:r>
          </a:p>
          <a:p>
            <a:pPr fontAlgn="base"/>
            <a:r>
              <a:rPr lang="ru-RU" dirty="0"/>
              <a:t>Какой перечень мероприятий можно предложить для минимизации рисков</a:t>
            </a:r>
          </a:p>
        </p:txBody>
      </p:sp>
    </p:spTree>
    <p:extLst>
      <p:ext uri="{BB962C8B-B14F-4D97-AF65-F5344CB8AC3E}">
        <p14:creationId xmlns:p14="http://schemas.microsoft.com/office/powerpoint/2010/main" val="3333408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47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Подготовка к практическому занятию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350691-425D-06C1-4B99-25B0BCF452BC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Соревнование по регрессии</a:t>
            </a:r>
          </a:p>
          <a:p>
            <a:pPr lvl="1"/>
            <a:r>
              <a:rPr lang="en" dirty="0"/>
              <a:t>https://</a:t>
            </a:r>
            <a:r>
              <a:rPr lang="en" dirty="0" err="1"/>
              <a:t>www.kaggle.com</a:t>
            </a:r>
            <a:r>
              <a:rPr lang="en" dirty="0"/>
              <a:t>/t/a29b16e1fc1e463aa2d23cbdad218666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9C594-15C7-1BC0-9490-64FDFF1E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281" y="2089606"/>
            <a:ext cx="5966305" cy="4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6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Зачем изучать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</a:t>
            </a:r>
            <a:endParaRPr lang="ru-RU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CRISP-DM Methodology 1">
            <a:extLst>
              <a:ext uri="{FF2B5EF4-FFF2-40B4-BE49-F238E27FC236}">
                <a16:creationId xmlns:a16="http://schemas.microsoft.com/office/drawing/2014/main" id="{10E018A3-4AE5-8716-229F-BC8DE1C3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" y="1063551"/>
            <a:ext cx="5802614" cy="564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5811C4-57ED-3AC2-3FBA-152CA40A8A53}"/>
              </a:ext>
            </a:extLst>
          </p:cNvPr>
          <p:cNvSpPr txBox="1"/>
          <p:nvPr/>
        </p:nvSpPr>
        <p:spPr>
          <a:xfrm>
            <a:off x="6849979" y="1662363"/>
            <a:ext cx="9144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400" spc="140" dirty="0">
                <a:solidFill>
                  <a:srgbClr val="2D2E2C"/>
                </a:solidFill>
                <a:latin typeface="Cooper Hewitt"/>
              </a:rPr>
              <a:t>Бизнес-анализ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400" spc="140" dirty="0">
                <a:solidFill>
                  <a:srgbClr val="2D2E2C"/>
                </a:solidFill>
                <a:latin typeface="Cooper Hewitt"/>
              </a:rPr>
              <a:t>Анализ данных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spc="138" dirty="0">
                <a:solidFill>
                  <a:srgbClr val="2D2E2C"/>
                </a:solidFill>
                <a:latin typeface="Cooper Hewitt"/>
              </a:rPr>
              <a:t>Подготовка данных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spc="138" dirty="0">
                <a:solidFill>
                  <a:srgbClr val="2D2E2C"/>
                </a:solidFill>
                <a:latin typeface="Cooper Hewitt"/>
              </a:rPr>
              <a:t>Моделирование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spc="138" dirty="0">
                <a:solidFill>
                  <a:srgbClr val="2D2E2C"/>
                </a:solidFill>
                <a:latin typeface="Cooper Hewitt"/>
              </a:rPr>
              <a:t>Оценка решения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spc="138" dirty="0">
                <a:solidFill>
                  <a:srgbClr val="2D2E2C"/>
                </a:solidFill>
                <a:latin typeface="Cooper Hewitt"/>
              </a:rPr>
              <a:t>Внедрение</a:t>
            </a:r>
            <a:endParaRPr lang="en-US" sz="4000" spc="138" dirty="0">
              <a:solidFill>
                <a:srgbClr val="2D2E2C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282706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Этапы проекта машинного обучения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68C89D-3EB4-D917-D3A5-BE1AA540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87" y="2329665"/>
            <a:ext cx="11493860" cy="219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5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en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Модель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Google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250;p32">
            <a:extLst>
              <a:ext uri="{FF2B5EF4-FFF2-40B4-BE49-F238E27FC236}">
                <a16:creationId xmlns:a16="http://schemas.microsoft.com/office/drawing/2014/main" id="{253CD1CC-1BF2-2102-8397-EE2A68D964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1" y="1539464"/>
            <a:ext cx="10718414" cy="4275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174592" y="6149111"/>
            <a:ext cx="11698548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93722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Сдвиг данных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246726" y="6344285"/>
            <a:ext cx="11698548" cy="38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research.yandex.com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/shifts</a:t>
            </a:r>
          </a:p>
        </p:txBody>
      </p:sp>
      <p:pic>
        <p:nvPicPr>
          <p:cNvPr id="7" name="Google Shape;268;p34">
            <a:extLst>
              <a:ext uri="{FF2B5EF4-FFF2-40B4-BE49-F238E27FC236}">
                <a16:creationId xmlns:a16="http://schemas.microsoft.com/office/drawing/2014/main" id="{DDAE0353-DB0C-B049-D297-FB6743CBF6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83" y="1228083"/>
            <a:ext cx="9420833" cy="4829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27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2028224" y="275159"/>
            <a:ext cx="9013666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MLOps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0</a:t>
            </a:r>
            <a:r>
              <a:rPr lang="en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Ручные операции</a:t>
            </a:r>
            <a:endParaRPr lang="en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250;p32">
            <a:extLst>
              <a:ext uri="{FF2B5EF4-FFF2-40B4-BE49-F238E27FC236}">
                <a16:creationId xmlns:a16="http://schemas.microsoft.com/office/drawing/2014/main" id="{253CD1CC-1BF2-2102-8397-EE2A68D964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81" y="1539464"/>
            <a:ext cx="10718414" cy="4275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2588A-307A-07C6-D279-C3F5754D41E0}"/>
              </a:ext>
            </a:extLst>
          </p:cNvPr>
          <p:cNvSpPr txBox="1"/>
          <p:nvPr/>
        </p:nvSpPr>
        <p:spPr>
          <a:xfrm>
            <a:off x="174592" y="6149111"/>
            <a:ext cx="11698548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cloud.google.com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/solutions/machine-learning/mlops-continuous-delivery-and-automation-pipelines-in-machine-learning</a:t>
            </a:r>
          </a:p>
        </p:txBody>
      </p:sp>
      <p:sp>
        <p:nvSpPr>
          <p:cNvPr id="7" name="Google Shape;322;p38">
            <a:extLst>
              <a:ext uri="{FF2B5EF4-FFF2-40B4-BE49-F238E27FC236}">
                <a16:creationId xmlns:a16="http://schemas.microsoft.com/office/drawing/2014/main" id="{74DE3013-0B01-4018-58C5-4E7BF0DEA194}"/>
              </a:ext>
            </a:extLst>
          </p:cNvPr>
          <p:cNvSpPr/>
          <p:nvPr/>
        </p:nvSpPr>
        <p:spPr>
          <a:xfrm>
            <a:off x="925620" y="2274896"/>
            <a:ext cx="576000" cy="541500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05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</TotalTime>
  <Words>1017</Words>
  <Application>Microsoft Macintosh PowerPoint</Application>
  <PresentationFormat>Широкоэкранный</PresentationFormat>
  <Paragraphs>158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Cooper Hewitt</vt:lpstr>
      <vt:lpstr>Montserrat</vt:lpstr>
      <vt:lpstr>open_sansregular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</dc:creator>
  <cp:lastModifiedBy>Microsoft Office User</cp:lastModifiedBy>
  <cp:revision>133</cp:revision>
  <dcterms:created xsi:type="dcterms:W3CDTF">2019-05-31T06:38:44Z</dcterms:created>
  <dcterms:modified xsi:type="dcterms:W3CDTF">2023-05-11T10:36:23Z</dcterms:modified>
</cp:coreProperties>
</file>